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5" r:id="rId18"/>
    <p:sldId id="273" r:id="rId19"/>
    <p:sldId id="276" r:id="rId20"/>
    <p:sldId id="272"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55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3/28/2022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3/28/2022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3/28/2022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3/28/2022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65004" y="2345407"/>
            <a:ext cx="8361229" cy="2098226"/>
          </a:xfrm>
        </p:spPr>
        <p:txBody>
          <a:bodyPr/>
          <a:lstStyle/>
          <a:p>
            <a:r>
              <a:rPr lang="tr-TR" sz="6000" b="1" dirty="0">
                <a:solidFill>
                  <a:srgbClr val="C00000"/>
                </a:solidFill>
                <a:latin typeface="Times New Roman" panose="02020603050405020304" pitchFamily="18" charset="0"/>
                <a:cs typeface="Times New Roman" panose="02020603050405020304" pitchFamily="18" charset="0"/>
              </a:rPr>
              <a:t>GENÇLİĞİN ANLAM DÜNYASI VE GELECEĞE BAKIŞ</a:t>
            </a:r>
            <a:endParaRPr lang="tr-TR"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36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38102" y="943495"/>
            <a:ext cx="9601200" cy="1485900"/>
          </a:xfrm>
        </p:spPr>
        <p:txBody>
          <a:bodyPr>
            <a:normAutofit/>
          </a:bodyPr>
          <a:lstStyle/>
          <a:p>
            <a:pPr marL="457200" indent="-457200" algn="just">
              <a:buFont typeface="Wingdings" panose="05000000000000000000" pitchFamily="2" charset="2"/>
              <a:buChar char="q"/>
            </a:pPr>
            <a:r>
              <a:rPr lang="tr-TR" sz="2800" dirty="0">
                <a:solidFill>
                  <a:srgbClr val="C00000"/>
                </a:solidFill>
                <a:latin typeface="Times New Roman" panose="02020603050405020304" pitchFamily="18" charset="0"/>
                <a:cs typeface="Times New Roman" panose="02020603050405020304" pitchFamily="18" charset="0"/>
              </a:rPr>
              <a:t>Hangi çağın genci olursa olsun genç bir köprüdür. O, gelenekle- geleceği, mazi ile atiyi birbirine bağlar.</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400" dirty="0" err="1">
                <a:latin typeface="Times New Roman" panose="02020603050405020304" pitchFamily="18" charset="0"/>
                <a:cs typeface="Times New Roman" panose="02020603050405020304" pitchFamily="18" charset="0"/>
              </a:rPr>
              <a:t>İbn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Manzur</a:t>
            </a:r>
            <a:r>
              <a:rPr lang="tr-TR" sz="2400" dirty="0">
                <a:latin typeface="Times New Roman" panose="02020603050405020304" pitchFamily="18" charset="0"/>
                <a:cs typeface="Times New Roman" panose="02020603050405020304" pitchFamily="18" charset="0"/>
              </a:rPr>
              <a:t> (h.711) da meşhur eseri, </a:t>
            </a:r>
            <a:r>
              <a:rPr lang="tr-TR" sz="2400" dirty="0" err="1">
                <a:latin typeface="Times New Roman" panose="02020603050405020304" pitchFamily="18" charset="0"/>
                <a:cs typeface="Times New Roman" panose="02020603050405020304" pitchFamily="18" charset="0"/>
              </a:rPr>
              <a:t>Lisanü'l-Arab'da</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feta</a:t>
            </a:r>
            <a:r>
              <a:rPr lang="tr-TR" sz="2400" dirty="0">
                <a:latin typeface="Times New Roman" panose="02020603050405020304" pitchFamily="18" charset="0"/>
                <a:cs typeface="Times New Roman" panose="02020603050405020304" pitchFamily="18" charset="0"/>
              </a:rPr>
              <a:t> kelimesini açıklarken </a:t>
            </a:r>
            <a:r>
              <a:rPr lang="tr-TR" sz="2400" dirty="0" err="1">
                <a:latin typeface="Times New Roman" panose="02020603050405020304" pitchFamily="18" charset="0"/>
                <a:cs typeface="Times New Roman" panose="02020603050405020304" pitchFamily="18" charset="0"/>
              </a:rPr>
              <a:t>İbn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Kuteybi</a:t>
            </a:r>
            <a:r>
              <a:rPr lang="tr-TR" sz="2400" dirty="0">
                <a:latin typeface="Times New Roman" panose="02020603050405020304" pitchFamily="18" charset="0"/>
                <a:cs typeface="Times New Roman" panose="02020603050405020304" pitchFamily="18" charset="0"/>
              </a:rPr>
              <a:t>' den bir alıntı yapar. </a:t>
            </a:r>
            <a:r>
              <a:rPr lang="tr-TR" sz="2400" dirty="0" err="1">
                <a:latin typeface="Times New Roman" panose="02020603050405020304" pitchFamily="18" charset="0"/>
                <a:cs typeface="Times New Roman" panose="02020603050405020304" pitchFamily="18" charset="0"/>
              </a:rPr>
              <a:t>İbn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Kuteybe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nin</a:t>
            </a:r>
            <a:r>
              <a:rPr lang="tr-TR" sz="2400" dirty="0">
                <a:latin typeface="Times New Roman" panose="02020603050405020304" pitchFamily="18" charset="0"/>
                <a:cs typeface="Times New Roman" panose="02020603050405020304" pitchFamily="18" charset="0"/>
              </a:rPr>
              <a:t> bir şiirle desteklediği görüşte, </a:t>
            </a:r>
            <a:r>
              <a:rPr lang="tr-TR" sz="2400" dirty="0" err="1">
                <a:latin typeface="Times New Roman" panose="02020603050405020304" pitchFamily="18" charset="0"/>
                <a:cs typeface="Times New Roman" panose="02020603050405020304" pitchFamily="18" charset="0"/>
              </a:rPr>
              <a:t>feta</a:t>
            </a:r>
            <a:r>
              <a:rPr lang="tr-TR" sz="2400" dirty="0">
                <a:latin typeface="Times New Roman" panose="02020603050405020304" pitchFamily="18" charset="0"/>
                <a:cs typeface="Times New Roman" panose="02020603050405020304" pitchFamily="18" charset="0"/>
              </a:rPr>
              <a:t>, "yeni ve genç" anlamına gelmez. O özellikle "a damların kamil olanıdır." </a:t>
            </a: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Şiirde ise şöyle söylenir: </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   ‘Genç</a:t>
            </a:r>
            <a:r>
              <a:rPr lang="tr-TR" sz="2400" dirty="0">
                <a:latin typeface="Times New Roman" panose="02020603050405020304" pitchFamily="18" charset="0"/>
                <a:cs typeface="Times New Roman" panose="02020603050405020304" pitchFamily="18" charset="0"/>
              </a:rPr>
              <a:t>, her musibeti </a:t>
            </a:r>
            <a:r>
              <a:rPr lang="tr-TR" sz="2400" dirty="0" smtClean="0">
                <a:latin typeface="Times New Roman" panose="02020603050405020304" pitchFamily="18" charset="0"/>
                <a:cs typeface="Times New Roman" panose="02020603050405020304" pitchFamily="18" charset="0"/>
              </a:rPr>
              <a:t>göğüsleyendir. </a:t>
            </a:r>
          </a:p>
          <a:p>
            <a:pPr marL="0" indent="0" algn="just">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    Genç, </a:t>
            </a:r>
            <a:r>
              <a:rPr lang="tr-TR" sz="2400" dirty="0">
                <a:latin typeface="Times New Roman" panose="02020603050405020304" pitchFamily="18" charset="0"/>
                <a:cs typeface="Times New Roman" panose="02020603050405020304" pitchFamily="18" charset="0"/>
              </a:rPr>
              <a:t>nimetler </a:t>
            </a:r>
            <a:r>
              <a:rPr lang="tr-TR" sz="2400" dirty="0" smtClean="0">
                <a:latin typeface="Times New Roman" panose="02020603050405020304" pitchFamily="18" charset="0"/>
                <a:cs typeface="Times New Roman" panose="02020603050405020304" pitchFamily="18" charset="0"/>
              </a:rPr>
              <a:t>içinde olan </a:t>
            </a:r>
            <a:r>
              <a:rPr lang="tr-TR" sz="2400" dirty="0">
                <a:latin typeface="Times New Roman" panose="02020603050405020304" pitchFamily="18" charset="0"/>
                <a:cs typeface="Times New Roman" panose="02020603050405020304" pitchFamily="18" charset="0"/>
              </a:rPr>
              <a:t>değildir.’’</a:t>
            </a: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721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marL="457200" indent="-457200" algn="just">
              <a:buFont typeface="Wingdings" panose="05000000000000000000" pitchFamily="2" charset="2"/>
              <a:buChar char="q"/>
            </a:pPr>
            <a:r>
              <a:rPr lang="tr-TR" sz="2800" dirty="0">
                <a:solidFill>
                  <a:srgbClr val="C00000"/>
                </a:solidFill>
                <a:latin typeface="Times New Roman" panose="02020603050405020304" pitchFamily="18" charset="0"/>
                <a:cs typeface="Times New Roman" panose="02020603050405020304" pitchFamily="18" charset="0"/>
              </a:rPr>
              <a:t>Gençler insanlık tarihi boyunca önce anne ve babaların sonra da milletlerin yarınlarına dair hep ümit kaynağı olmuştur.</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Gençlik dönemi başlı başına bir kriz dönemi, bir sorun yumağı değildir.</a:t>
            </a:r>
          </a:p>
          <a:p>
            <a:pPr algn="just">
              <a:lnSpc>
                <a:spcPct val="100000"/>
              </a:lnSpc>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Gençlik dönemi heyecan, aksiyon, kendini hissettirme, varlığını ispat ettirme, kendine yol bulmanın yoğun yaşandığı bir dönemdir. Diğer yandan itiraz etmenin, karşı çıkmanın, isyan duygularının öne çıktığı bir dönemdir. </a:t>
            </a:r>
          </a:p>
          <a:p>
            <a:pPr algn="just">
              <a:lnSpc>
                <a:spcPct val="100000"/>
              </a:lnSpc>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263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29789" y="1604356"/>
            <a:ext cx="9601200" cy="3581400"/>
          </a:xfrm>
        </p:spPr>
        <p:txBody>
          <a:bodyPr>
            <a:normAutofit/>
          </a:bodyPr>
          <a:lstStyle/>
          <a:p>
            <a:pPr>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Gençlik dönemi duyguları kavga edilmesi ve yok edilmesi gereken duygular değildir. Genç kendini arayandır.  Gençlik dönemi ise bir arayış dönemidir. </a:t>
            </a:r>
          </a:p>
          <a:p>
            <a:pPr>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Kendini arayan ve arayış içerisinde olan insan kendini ispat etmek ister. </a:t>
            </a:r>
          </a:p>
          <a:p>
            <a:pPr marL="0" indent="0">
              <a:buNone/>
            </a:pPr>
            <a:endParaRPr lang="tr-TR" sz="2400" dirty="0">
              <a:solidFill>
                <a:schemeClr val="tx1"/>
              </a:solidFill>
            </a:endParaRPr>
          </a:p>
        </p:txBody>
      </p:sp>
    </p:spTree>
    <p:extLst>
      <p:ext uri="{BB962C8B-B14F-4D97-AF65-F5344CB8AC3E}">
        <p14:creationId xmlns:p14="http://schemas.microsoft.com/office/powerpoint/2010/main" val="40131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Gençlik döneminde iki duygu çok güçlüdür. Din ve değerler duygusu,  cinsellik duygusu</a:t>
            </a: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Genç sorgulayan adamdır.</a:t>
            </a: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Anlam gencin en önemli ihtiyacıdır.</a:t>
            </a:r>
          </a:p>
          <a:p>
            <a:pPr>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85191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marL="457200" indent="-457200" algn="just">
              <a:lnSpc>
                <a:spcPct val="100000"/>
              </a:lnSpc>
              <a:buFont typeface="Wingdings" panose="05000000000000000000" pitchFamily="2" charset="2"/>
              <a:buChar char="q"/>
            </a:pPr>
            <a:r>
              <a:rPr lang="tr-TR" sz="2600" b="1" dirty="0">
                <a:solidFill>
                  <a:srgbClr val="C00000"/>
                </a:solidFill>
                <a:latin typeface="Times New Roman" panose="02020603050405020304" pitchFamily="18" charset="0"/>
                <a:cs typeface="Times New Roman" panose="02020603050405020304" pitchFamily="18" charset="0"/>
              </a:rPr>
              <a:t>Gençlik döneminde dini duyguları krizleri yönetmek için ne yapmalıyız, gelecek hayatlarına nasıl bir katkı sunabiliriz</a:t>
            </a:r>
            <a:r>
              <a:rPr lang="tr-TR" sz="2600" dirty="0">
                <a:solidFill>
                  <a:srgbClr val="C00000"/>
                </a:solidFill>
                <a:latin typeface="Times New Roman" panose="02020603050405020304" pitchFamily="18" charset="0"/>
                <a:cs typeface="Times New Roman" panose="02020603050405020304" pitchFamily="18" charset="0"/>
              </a:rPr>
              <a:t>. </a:t>
            </a:r>
            <a:br>
              <a:rPr lang="tr-TR" sz="2600" dirty="0">
                <a:solidFill>
                  <a:srgbClr val="C00000"/>
                </a:solidFill>
                <a:latin typeface="Times New Roman" panose="02020603050405020304" pitchFamily="18" charset="0"/>
                <a:cs typeface="Times New Roman" panose="02020603050405020304" pitchFamily="18" charset="0"/>
              </a:rPr>
            </a:br>
            <a:endParaRPr lang="tr-TR" sz="2600" dirty="0">
              <a:solidFill>
                <a:srgbClr val="C0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Muhatabımızı tanımalıyız, gençlik duygularının farkında olmalıyız.</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Anlamaya çalışmalıyız. </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Kendisine değer verdiğimizi hissettirmeliyiz.</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Sözlü yüklemelerle değil hayatın içinde kalarak rehberlik etmeliyiz.</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Süreci doğru, bilinçli yönetmeliyiz.	</a:t>
            </a:r>
          </a:p>
          <a:p>
            <a:pPr algn="just"/>
            <a:endParaRPr lang="tr-TR" sz="2400" dirty="0">
              <a:solidFill>
                <a:schemeClr val="tx1"/>
              </a:solidFill>
              <a:latin typeface="Times New Roman" panose="02020603050405020304" pitchFamily="18" charset="0"/>
              <a:cs typeface="Times New Roman" panose="02020603050405020304" pitchFamily="18" charset="0"/>
            </a:endParaRPr>
          </a:p>
          <a:p>
            <a:pPr algn="just"/>
            <a:endParaRPr lang="tr-TR" sz="2400" dirty="0">
              <a:solidFill>
                <a:schemeClr val="tx1"/>
              </a:solidFill>
              <a:latin typeface="Times New Roman" panose="02020603050405020304" pitchFamily="18" charset="0"/>
              <a:cs typeface="Times New Roman" panose="02020603050405020304" pitchFamily="18" charset="0"/>
            </a:endParaRPr>
          </a:p>
          <a:p>
            <a:pPr algn="just"/>
            <a:endParaRPr lang="tr-TR" sz="2400" dirty="0">
              <a:solidFill>
                <a:schemeClr val="tx1"/>
              </a:solidFill>
              <a:latin typeface="Times New Roman" panose="02020603050405020304" pitchFamily="18" charset="0"/>
              <a:cs typeface="Times New Roman" panose="02020603050405020304" pitchFamily="18" charset="0"/>
            </a:endParaRPr>
          </a:p>
          <a:p>
            <a:pPr algn="just"/>
            <a:endParaRPr lang="tr-TR" sz="2400" dirty="0">
              <a:latin typeface="Arial" panose="020B0604020202020204" pitchFamily="34" charset="0"/>
              <a:cs typeface="Arial" panose="020B0604020202020204" pitchFamily="34" charset="0"/>
            </a:endParaRPr>
          </a:p>
          <a:p>
            <a:endParaRPr lang="tr-TR" dirty="0"/>
          </a:p>
          <a:p>
            <a:endParaRPr lang="tr-TR" dirty="0"/>
          </a:p>
          <a:p>
            <a:endParaRPr lang="tr-TR" dirty="0"/>
          </a:p>
        </p:txBody>
      </p:sp>
    </p:spTree>
    <p:extLst>
      <p:ext uri="{BB962C8B-B14F-4D97-AF65-F5344CB8AC3E}">
        <p14:creationId xmlns:p14="http://schemas.microsoft.com/office/powerpoint/2010/main" val="207330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21477" y="1679171"/>
            <a:ext cx="9601200" cy="3581400"/>
          </a:xfrm>
        </p:spPr>
        <p:txBody>
          <a:bodyPr>
            <a:normAutofit/>
          </a:bodyPr>
          <a:lstStyle/>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İslam'ın evren ve insan tasavvurunu gence doğru anlatmalıyız.</a:t>
            </a:r>
          </a:p>
          <a:p>
            <a:pPr algn="just">
              <a:lnSpc>
                <a:spcPct val="150000"/>
              </a:lnSpc>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 Bir genç için hayatın merkezinde olan şey imtihandan daha çok Allah’ın ona verdiği değer ve imkandır.</a:t>
            </a:r>
          </a:p>
          <a:p>
            <a:pPr algn="just">
              <a:lnSpc>
                <a:spcPct val="150000"/>
              </a:lnSpc>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037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a:extLst>
              <a:ext uri="{FF2B5EF4-FFF2-40B4-BE49-F238E27FC236}">
                <a16:creationId xmlns:a16="http://schemas.microsoft.com/office/drawing/2014/main" id="{409FC1FE-EE1A-4753-B8C7-496FF86D8B8C}"/>
              </a:ext>
            </a:extLst>
          </p:cNvPr>
          <p:cNvSpPr>
            <a:spLocks noGrp="1"/>
          </p:cNvSpPr>
          <p:nvPr>
            <p:ph type="title"/>
          </p:nvPr>
        </p:nvSpPr>
        <p:spPr/>
        <p:txBody>
          <a:bodyPr/>
          <a:lstStyle/>
          <a:p>
            <a:pPr eaLnBrk="1" hangingPunct="1"/>
            <a:endParaRPr lang="en-US" altLang="tr-TR">
              <a:ea typeface="ＭＳ Ｐゴシック" panose="020B0600070205080204" pitchFamily="34" charset="-128"/>
            </a:endParaRPr>
          </a:p>
        </p:txBody>
      </p:sp>
      <p:pic>
        <p:nvPicPr>
          <p:cNvPr id="61443" name="3 İçerik Yer Tutucusu" descr="15.jpg">
            <a:extLst>
              <a:ext uri="{FF2B5EF4-FFF2-40B4-BE49-F238E27FC236}">
                <a16:creationId xmlns:a16="http://schemas.microsoft.com/office/drawing/2014/main" id="{765DC20F-87C2-48E1-922E-393651C6AC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3999" y="1"/>
            <a:ext cx="2268538" cy="1700213"/>
          </a:xfrm>
        </p:spPr>
      </p:pic>
      <p:pic>
        <p:nvPicPr>
          <p:cNvPr id="61444" name="3 İçerik Yer Tutucusu" descr="14.jpg">
            <a:extLst>
              <a:ext uri="{FF2B5EF4-FFF2-40B4-BE49-F238E27FC236}">
                <a16:creationId xmlns:a16="http://schemas.microsoft.com/office/drawing/2014/main" id="{A57EE9A9-20BE-4EC6-887E-BE1F26A5BC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
            <a:ext cx="216535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3 İçerik Yer Tutucusu" descr="13.jpg">
            <a:extLst>
              <a:ext uri="{FF2B5EF4-FFF2-40B4-BE49-F238E27FC236}">
                <a16:creationId xmlns:a16="http://schemas.microsoft.com/office/drawing/2014/main" id="{1AFC6E65-F5C1-4F02-B26B-4F7C7A486F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
            <a:ext cx="22320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3 İçerik Yer Tutucusu" descr="12.jpg">
            <a:extLst>
              <a:ext uri="{FF2B5EF4-FFF2-40B4-BE49-F238E27FC236}">
                <a16:creationId xmlns:a16="http://schemas.microsoft.com/office/drawing/2014/main" id="{C92F6D0C-573B-4332-AB0A-0F1CE0D7B0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73238"/>
            <a:ext cx="22685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3 İçerik Yer Tutucusu" descr="11.jpg">
            <a:extLst>
              <a:ext uri="{FF2B5EF4-FFF2-40B4-BE49-F238E27FC236}">
                <a16:creationId xmlns:a16="http://schemas.microsoft.com/office/drawing/2014/main" id="{E5E55B7C-A947-401D-BE1F-2FE4DC2EF3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63975" y="1773238"/>
            <a:ext cx="21605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3 İçerik Yer Tutucusu" descr="10.jpg">
            <a:extLst>
              <a:ext uri="{FF2B5EF4-FFF2-40B4-BE49-F238E27FC236}">
                <a16:creationId xmlns:a16="http://schemas.microsoft.com/office/drawing/2014/main" id="{C016B775-B8AC-4838-9B63-6924AD4E69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99464" y="1"/>
            <a:ext cx="2268537"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3 İçerik Yer Tutucusu" descr="1.jpg">
            <a:extLst>
              <a:ext uri="{FF2B5EF4-FFF2-40B4-BE49-F238E27FC236}">
                <a16:creationId xmlns:a16="http://schemas.microsoft.com/office/drawing/2014/main" id="{26D10BCD-134B-4AEB-BA55-6FB440B825A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500439"/>
            <a:ext cx="226853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3 İçerik Yer Tutucusu" descr="9.jpg">
            <a:extLst>
              <a:ext uri="{FF2B5EF4-FFF2-40B4-BE49-F238E27FC236}">
                <a16:creationId xmlns:a16="http://schemas.microsoft.com/office/drawing/2014/main" id="{A5670C81-3E66-4020-A633-9B6A86C9564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5084763"/>
            <a:ext cx="226853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3 İçerik Yer Tutucusu" descr="8.jpg">
            <a:extLst>
              <a:ext uri="{FF2B5EF4-FFF2-40B4-BE49-F238E27FC236}">
                <a16:creationId xmlns:a16="http://schemas.microsoft.com/office/drawing/2014/main" id="{0A4BB551-EDFC-4267-A779-DF889ACA74B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63975" y="3500439"/>
            <a:ext cx="21605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3 İçerik Yer Tutucusu" descr="7.jpg">
            <a:extLst>
              <a:ext uri="{FF2B5EF4-FFF2-40B4-BE49-F238E27FC236}">
                <a16:creationId xmlns:a16="http://schemas.microsoft.com/office/drawing/2014/main" id="{BE8AFA3A-14E4-4652-A2F1-3258803B71B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96001" y="1773238"/>
            <a:ext cx="22320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3 İçerik Yer Tutucusu" descr="5.jpg">
            <a:extLst>
              <a:ext uri="{FF2B5EF4-FFF2-40B4-BE49-F238E27FC236}">
                <a16:creationId xmlns:a16="http://schemas.microsoft.com/office/drawing/2014/main" id="{B30D100D-E941-41F3-9D0A-A4C33B44E7A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63975" y="5084764"/>
            <a:ext cx="21605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3 İçerik Yer Tutucusu" descr="4.png">
            <a:extLst>
              <a:ext uri="{FF2B5EF4-FFF2-40B4-BE49-F238E27FC236}">
                <a16:creationId xmlns:a16="http://schemas.microsoft.com/office/drawing/2014/main" id="{C69E35A5-B337-45EB-BB67-5FDAA7A4177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096001" y="3500439"/>
            <a:ext cx="22320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3 İçerik Yer Tutucusu" descr="3.jpg">
            <a:extLst>
              <a:ext uri="{FF2B5EF4-FFF2-40B4-BE49-F238E27FC236}">
                <a16:creationId xmlns:a16="http://schemas.microsoft.com/office/drawing/2014/main" id="{9FEF723E-E4F9-4547-8269-EF6A63D9D62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399464" y="1773238"/>
            <a:ext cx="22685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6" name="3 İçerik Yer Tutucusu" descr="2.jpg">
            <a:extLst>
              <a:ext uri="{FF2B5EF4-FFF2-40B4-BE49-F238E27FC236}">
                <a16:creationId xmlns:a16="http://schemas.microsoft.com/office/drawing/2014/main" id="{AB393AE5-B03D-41A3-9219-947FFC068D5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096001" y="5084764"/>
            <a:ext cx="223202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16 Resim" descr="agustos_ayinda_aclik_ve_yoksulluk_siniri_artti_h98996.jpg">
            <a:extLst>
              <a:ext uri="{FF2B5EF4-FFF2-40B4-BE49-F238E27FC236}">
                <a16:creationId xmlns:a16="http://schemas.microsoft.com/office/drawing/2014/main" id="{D2BD42B3-3493-49C7-AC25-D3952DD79635}"/>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399464" y="3500439"/>
            <a:ext cx="226853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17 Resim" descr="aclik-ve-yoksulluk-siniri-aciklandi-ana.jpg">
            <a:extLst>
              <a:ext uri="{FF2B5EF4-FFF2-40B4-BE49-F238E27FC236}">
                <a16:creationId xmlns:a16="http://schemas.microsoft.com/office/drawing/2014/main" id="{A2C45889-055D-483E-BFEC-EEECBC3D296C}"/>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399464" y="5084764"/>
            <a:ext cx="226853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23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230282" y="494606"/>
            <a:ext cx="10016838" cy="5956070"/>
          </a:xfrm>
        </p:spPr>
        <p:txBody>
          <a:bodyPr>
            <a:noAutofit/>
          </a:bodyPr>
          <a:lstStyle/>
          <a:p>
            <a:pPr marL="285750" indent="-285750">
              <a:buFont typeface="Wingdings" panose="05000000000000000000" pitchFamily="2" charset="2"/>
              <a:buChar char="Ø"/>
            </a:pPr>
            <a:r>
              <a:rPr lang="tr-TR" altLang="en-US" sz="1800" b="1"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BU </a:t>
            </a:r>
            <a:r>
              <a:rPr lang="tr-TR" altLang="en-US" sz="1800" b="1" dirty="0" smtClean="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GEZEGENDE</a:t>
            </a:r>
            <a:br>
              <a:rPr lang="tr-TR" altLang="en-US" sz="1800" b="1" dirty="0" smtClean="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800" b="1"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800" b="1"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Bu gezegende, 8 Milyara yakın insan yaşıyor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795 milyon insan her gece aç yatıyor.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Her 12 saniyede 1 bir çocuk açlık nedeni ile ölüyor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 milyar insan yoksulluk sınırının altında yaşıyor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Her 4 saniyede 1 bir insan mülteci durumuna düşüyor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100 Milyon civarında mülteci var.  96 ülkeden mülteci var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Sanayileşmiş ülkelerde bile 100 milyonu aşkın yoksul insan var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1,5 milyar insan sağlıklı içme suyuna sahip değil</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2,4 milyar insan sağlık hizmetlerinden yararlanamıyor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64 ülkede 110 milyon kara mayını var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Günde 30 bin çocuk önlenebilir hastalıklardan ölüyor.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Yaklaşık 900 1 milyar yetişkin çocuk okuma yazma bilmiyor.</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1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Dünya nüfusunun neredeyse yarısı günlük 2 doların altında bir ücretle çalışıyor.</a:t>
            </a:r>
            <a:endParaRPr lang="tr-TR"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665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77440" y="640081"/>
            <a:ext cx="6766560" cy="6324808"/>
          </a:xfrm>
          <a:prstGeom prst="rect">
            <a:avLst/>
          </a:prstGeom>
        </p:spPr>
        <p:txBody>
          <a:bodyPr wrap="square">
            <a:spAutoFit/>
          </a:bodyPr>
          <a:lstStyle/>
          <a:p>
            <a:pPr marL="342900" indent="-342900" algn="ctr">
              <a:lnSpc>
                <a:spcPct val="60000"/>
              </a:lnSpc>
              <a:defRPr/>
            </a:pPr>
            <a:endParaRPr lang="tr-TR" sz="2400" b="1" dirty="0" smtClean="0">
              <a:solidFill>
                <a:srgbClr val="C00000"/>
              </a:solidFill>
              <a:ea typeface="ＭＳ Ｐゴシック" pitchFamily="34" charset="-128"/>
            </a:endParaRPr>
          </a:p>
          <a:p>
            <a:pPr marL="342900" indent="-342900" algn="ctr">
              <a:lnSpc>
                <a:spcPct val="60000"/>
              </a:lnSpc>
              <a:defRPr/>
            </a:pPr>
            <a:r>
              <a:rPr lang="tr-TR" sz="2400" b="1" dirty="0" smtClean="0">
                <a:solidFill>
                  <a:srgbClr val="C00000"/>
                </a:solidFill>
                <a:latin typeface="Times New Roman" panose="02020603050405020304" pitchFamily="18" charset="0"/>
                <a:ea typeface="ＭＳ Ｐゴシック" pitchFamily="34" charset="-128"/>
                <a:cs typeface="Times New Roman" panose="02020603050405020304" pitchFamily="18" charset="0"/>
              </a:rPr>
              <a:t>YİNE </a:t>
            </a:r>
            <a:r>
              <a:rPr lang="tr-TR" sz="2400" b="1" dirty="0">
                <a:solidFill>
                  <a:srgbClr val="C00000"/>
                </a:solidFill>
                <a:latin typeface="Times New Roman" panose="02020603050405020304" pitchFamily="18" charset="0"/>
                <a:ea typeface="ＭＳ Ｐゴシック" pitchFamily="34" charset="-128"/>
                <a:cs typeface="Times New Roman" panose="02020603050405020304" pitchFamily="18" charset="0"/>
              </a:rPr>
              <a:t>BU GEZEGENDE</a:t>
            </a:r>
          </a:p>
          <a:p>
            <a:pPr marL="342900" indent="-342900" algn="ctr">
              <a:lnSpc>
                <a:spcPct val="60000"/>
              </a:lnSpc>
              <a:defRPr/>
            </a:pPr>
            <a:endParaRPr lang="tr-TR" sz="2400" b="1" dirty="0">
              <a:solidFill>
                <a:srgbClr val="9A3D01"/>
              </a:solidFill>
              <a:latin typeface="Times New Roman" panose="02020603050405020304" pitchFamily="18" charset="0"/>
              <a:ea typeface="ＭＳ Ｐゴシック" pitchFamily="34" charset="-128"/>
              <a:cs typeface="Times New Roman" panose="02020603050405020304" pitchFamily="18" charset="0"/>
            </a:endParaRPr>
          </a:p>
          <a:p>
            <a:pPr marL="342900" indent="-342900">
              <a:buFont typeface="Wingdings" panose="05000000000000000000" pitchFamily="2" charset="2"/>
              <a:buChar char="Ø"/>
              <a:defRPr/>
            </a:pPr>
            <a:r>
              <a:rPr lang="tr-TR" sz="2400" dirty="0">
                <a:solidFill>
                  <a:schemeClr val="tx2">
                    <a:lumMod val="50000"/>
                  </a:schemeClr>
                </a:solidFill>
                <a:latin typeface="Times New Roman" panose="02020603050405020304" pitchFamily="18" charset="0"/>
                <a:cs typeface="Times New Roman" panose="02020603050405020304" pitchFamily="18" charset="0"/>
              </a:rPr>
              <a:t>Dünyanın en zengin 8 kişisinin serveti 426 milyar dolar.</a:t>
            </a:r>
          </a:p>
          <a:p>
            <a:pPr marL="342900" indent="-342900">
              <a:buFont typeface="Wingdings" panose="05000000000000000000" pitchFamily="2" charset="2"/>
              <a:buChar char="Ø"/>
              <a:defRPr/>
            </a:pPr>
            <a:endParaRPr lang="tr-TR" sz="24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defRPr/>
            </a:pPr>
            <a:r>
              <a:rPr lang="tr-TR" sz="2400" dirty="0">
                <a:solidFill>
                  <a:schemeClr val="tx2">
                    <a:lumMod val="50000"/>
                  </a:schemeClr>
                </a:solidFill>
                <a:latin typeface="Times New Roman" panose="02020603050405020304" pitchFamily="18" charset="0"/>
                <a:cs typeface="Times New Roman" panose="02020603050405020304" pitchFamily="18" charset="0"/>
              </a:rPr>
              <a:t>Dünyadaki en yoksul 3.6 milyar insanın varlıkları toplamı 409 milyar dolar</a:t>
            </a:r>
          </a:p>
          <a:p>
            <a:pPr marL="342900" indent="-342900">
              <a:buFont typeface="Wingdings" panose="05000000000000000000" pitchFamily="2" charset="2"/>
              <a:buChar char="Ø"/>
              <a:defRPr/>
            </a:pPr>
            <a:endParaRPr lang="tr-TR" sz="24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defRPr/>
            </a:pPr>
            <a:r>
              <a:rPr lang="tr-TR" sz="2400" dirty="0">
                <a:solidFill>
                  <a:schemeClr val="tx2">
                    <a:lumMod val="50000"/>
                  </a:schemeClr>
                </a:solidFill>
                <a:latin typeface="Times New Roman" panose="02020603050405020304" pitchFamily="18" charset="0"/>
                <a:cs typeface="Times New Roman" panose="02020603050405020304" pitchFamily="18" charset="0"/>
              </a:rPr>
              <a:t>Kozmetik için 1 yılda harcanan tutar 200 milyar dolar</a:t>
            </a:r>
          </a:p>
          <a:p>
            <a:pPr marL="342900" indent="-342900">
              <a:buFont typeface="Wingdings" panose="05000000000000000000" pitchFamily="2" charset="2"/>
              <a:buChar char="Ø"/>
              <a:defRPr/>
            </a:pPr>
            <a:endParaRPr lang="tr-TR" sz="24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defRPr/>
            </a:pPr>
            <a:r>
              <a:rPr lang="tr-TR" sz="2400" dirty="0">
                <a:solidFill>
                  <a:schemeClr val="tx2">
                    <a:lumMod val="50000"/>
                  </a:schemeClr>
                </a:solidFill>
                <a:latin typeface="Times New Roman" panose="02020603050405020304" pitchFamily="18" charset="0"/>
                <a:cs typeface="Times New Roman" panose="02020603050405020304" pitchFamily="18" charset="0"/>
              </a:rPr>
              <a:t>Sadece futbolda 600 milyar dolarlık bir Pazar var</a:t>
            </a:r>
          </a:p>
          <a:p>
            <a:pPr marL="342900" indent="-342900">
              <a:buFont typeface="Wingdings" panose="05000000000000000000" pitchFamily="2" charset="2"/>
              <a:buChar char="Ø"/>
              <a:defRPr/>
            </a:pPr>
            <a:endParaRPr lang="tr-TR" sz="24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defRPr/>
            </a:pPr>
            <a:r>
              <a:rPr lang="tr-TR" sz="2400" dirty="0">
                <a:solidFill>
                  <a:schemeClr val="tx2">
                    <a:lumMod val="50000"/>
                  </a:schemeClr>
                </a:solidFill>
                <a:latin typeface="Times New Roman" panose="02020603050405020304" pitchFamily="18" charset="0"/>
                <a:cs typeface="Times New Roman" panose="02020603050405020304" pitchFamily="18" charset="0"/>
              </a:rPr>
              <a:t>Gelişmiş 6 ülkede sadece 1 ayda kedi köpek maması için harcanan tutar 2,6 milyar dolar.</a:t>
            </a:r>
          </a:p>
          <a:p>
            <a:pPr marL="342900" indent="-342900">
              <a:buFont typeface="Wingdings" panose="05000000000000000000" pitchFamily="2" charset="2"/>
              <a:buChar char="Ø"/>
              <a:defRPr/>
            </a:pPr>
            <a:endParaRPr lang="tr-TR" sz="2400"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defRPr/>
            </a:pPr>
            <a:endParaRPr lang="tr-TR" dirty="0">
              <a:solidFill>
                <a:schemeClr val="tx2">
                  <a:lumMod val="50000"/>
                </a:schemeClr>
              </a:solidFill>
            </a:endParaRPr>
          </a:p>
          <a:p>
            <a:pPr marL="342900" indent="-342900">
              <a:lnSpc>
                <a:spcPct val="60000"/>
              </a:lnSpc>
              <a:buFont typeface="Wingdings" panose="05000000000000000000" pitchFamily="2" charset="2"/>
              <a:buChar char="Ø"/>
              <a:defRPr/>
            </a:pPr>
            <a:endParaRPr lang="tr-TR" sz="1300" dirty="0">
              <a:ea typeface="ＭＳ Ｐゴシック" pitchFamily="34" charset="-128"/>
            </a:endParaRPr>
          </a:p>
        </p:txBody>
      </p:sp>
    </p:spTree>
    <p:extLst>
      <p:ext uri="{BB962C8B-B14F-4D97-AF65-F5344CB8AC3E}">
        <p14:creationId xmlns:p14="http://schemas.microsoft.com/office/powerpoint/2010/main" val="541964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dirty="0">
                <a:solidFill>
                  <a:srgbClr val="FF0000"/>
                </a:solidFill>
                <a:ea typeface="ＭＳ Ｐゴシック" panose="020B0600070205080204" pitchFamily="34" charset="-128"/>
              </a:rPr>
              <a:t>ÇIKIŞ YOLU</a:t>
            </a:r>
            <a:endParaRPr lang="tr-TR" dirty="0"/>
          </a:p>
        </p:txBody>
      </p:sp>
      <p:sp>
        <p:nvSpPr>
          <p:cNvPr id="3" name="İçerik Yer Tutucusu 2"/>
          <p:cNvSpPr>
            <a:spLocks noGrp="1"/>
          </p:cNvSpPr>
          <p:nvPr>
            <p:ph idx="1"/>
          </p:nvPr>
        </p:nvSpPr>
        <p:spPr>
          <a:xfrm>
            <a:off x="1280160" y="1428750"/>
            <a:ext cx="9692640" cy="5478087"/>
          </a:xfrm>
        </p:spPr>
        <p:txBody>
          <a:bodyPr>
            <a:noAutofit/>
          </a:bodyPr>
          <a:lstStyle/>
          <a:p>
            <a:pPr>
              <a:lnSpc>
                <a:spcPct val="100000"/>
              </a:lnSpc>
              <a:buFont typeface="Wingdings" panose="05000000000000000000" pitchFamily="2" charset="2"/>
              <a:buChar char="Ø"/>
            </a:pPr>
            <a:r>
              <a:rPr lang="tr-TR" altLang="tr-TR" dirty="0">
                <a:solidFill>
                  <a:schemeClr val="tx1"/>
                </a:solidFill>
                <a:ea typeface="ＭＳ Ｐゴシック" panose="020B0600070205080204" pitchFamily="34" charset="-128"/>
              </a:rPr>
              <a:t>İman-Bilgi-Ahlak-Aksiyon</a:t>
            </a:r>
          </a:p>
          <a:p>
            <a:pPr>
              <a:lnSpc>
                <a:spcPct val="100000"/>
              </a:lnSpc>
              <a:buFont typeface="Wingdings" panose="05000000000000000000" pitchFamily="2" charset="2"/>
              <a:buChar char="Ø"/>
            </a:pPr>
            <a:r>
              <a:rPr lang="tr-TR" altLang="tr-TR" dirty="0">
                <a:solidFill>
                  <a:schemeClr val="tx1"/>
                </a:solidFill>
                <a:ea typeface="ＭＳ Ｐゴシック" panose="020B0600070205080204" pitchFamily="34" charset="-128"/>
              </a:rPr>
              <a:t>Daha iyi bir dünya mümkündür. Önce buna inanmalıyız.</a:t>
            </a:r>
          </a:p>
          <a:p>
            <a:pPr>
              <a:lnSpc>
                <a:spcPct val="100000"/>
              </a:lnSpc>
              <a:buFont typeface="Wingdings" panose="05000000000000000000" pitchFamily="2" charset="2"/>
              <a:buChar char="Ø"/>
            </a:pPr>
            <a:r>
              <a:rPr lang="tr-TR" altLang="tr-TR" dirty="0">
                <a:solidFill>
                  <a:schemeClr val="tx1"/>
                </a:solidFill>
                <a:ea typeface="ＭＳ Ｐゴシック" panose="020B0600070205080204" pitchFamily="34" charset="-128"/>
              </a:rPr>
              <a:t>Tarihini bilmeyenin coğrafyasını başkaları çizer. Medeniyetini tanımalısın.</a:t>
            </a:r>
          </a:p>
          <a:p>
            <a:pPr>
              <a:lnSpc>
                <a:spcPct val="100000"/>
              </a:lnSpc>
              <a:buFont typeface="Wingdings" panose="05000000000000000000" pitchFamily="2" charset="2"/>
              <a:buChar char="Ø"/>
            </a:pPr>
            <a:r>
              <a:rPr lang="tr-TR" altLang="tr-TR" dirty="0">
                <a:solidFill>
                  <a:schemeClr val="tx1"/>
                </a:solidFill>
                <a:ea typeface="ＭＳ Ｐゴシック" panose="020B0600070205080204" pitchFamily="34" charset="-128"/>
              </a:rPr>
              <a:t>Merhamet teknolojiden daha önemlidir.</a:t>
            </a:r>
          </a:p>
          <a:p>
            <a:pPr>
              <a:lnSpc>
                <a:spcPct val="100000"/>
              </a:lnSpc>
              <a:buFont typeface="Wingdings" panose="05000000000000000000" pitchFamily="2" charset="2"/>
              <a:buChar char="Ø"/>
            </a:pPr>
            <a:r>
              <a:rPr lang="tr-TR" altLang="tr-TR" dirty="0">
                <a:solidFill>
                  <a:schemeClr val="tx1"/>
                </a:solidFill>
                <a:ea typeface="ＭＳ Ｐゴシック" panose="020B0600070205080204" pitchFamily="34" charset="-128"/>
              </a:rPr>
              <a:t>Tevazu en büyük değerdir.</a:t>
            </a:r>
          </a:p>
          <a:p>
            <a:pPr>
              <a:lnSpc>
                <a:spcPct val="100000"/>
              </a:lnSpc>
              <a:buFont typeface="Wingdings" panose="05000000000000000000" pitchFamily="2" charset="2"/>
              <a:buChar char="Ø"/>
            </a:pPr>
            <a:r>
              <a:rPr lang="tr-TR" altLang="tr-TR" dirty="0">
                <a:solidFill>
                  <a:schemeClr val="tx1"/>
                </a:solidFill>
                <a:ea typeface="ＭＳ Ｐゴシック" panose="020B0600070205080204" pitchFamily="34" charset="-128"/>
              </a:rPr>
              <a:t>Medeniyetin/insanlığın ölçüsü; kişinin zayıflar, kendinden olmayanlar ve tabiatla olan ilişkisinde ortaya çıkar. </a:t>
            </a:r>
          </a:p>
          <a:p>
            <a:pPr>
              <a:lnSpc>
                <a:spcPct val="100000"/>
              </a:lnSpc>
              <a:buFont typeface="Wingdings" panose="05000000000000000000" pitchFamily="2" charset="2"/>
              <a:buChar char="Ø"/>
            </a:pPr>
            <a:r>
              <a:rPr lang="tr-TR" altLang="tr-TR" dirty="0">
                <a:solidFill>
                  <a:schemeClr val="tx1"/>
                </a:solidFill>
                <a:ea typeface="ＭＳ Ｐゴシック" panose="020B0600070205080204" pitchFamily="34" charset="-128"/>
              </a:rPr>
              <a:t>Farklı düşünüyor/giyiniyor olmamız merhameti büyütmek, adaleti güçlendirmek için buluşmamıza engel değildir.</a:t>
            </a:r>
          </a:p>
          <a:p>
            <a:pPr>
              <a:lnSpc>
                <a:spcPct val="100000"/>
              </a:lnSpc>
              <a:buFont typeface="Wingdings" panose="05000000000000000000" pitchFamily="2" charset="2"/>
              <a:buChar char="Ø"/>
            </a:pPr>
            <a:r>
              <a:rPr lang="tr-TR" altLang="tr-TR" dirty="0" err="1">
                <a:solidFill>
                  <a:schemeClr val="tx1"/>
                </a:solidFill>
                <a:ea typeface="ＭＳ Ｐゴシック" panose="020B0600070205080204" pitchFamily="34" charset="-128"/>
              </a:rPr>
              <a:t>Bi</a:t>
            </a:r>
            <a:r>
              <a:rPr lang="tr-TR" altLang="tr-TR" dirty="0">
                <a:solidFill>
                  <a:schemeClr val="tx1"/>
                </a:solidFill>
                <a:ea typeface="ＭＳ Ｐゴシック" panose="020B0600070205080204" pitchFamily="34" charset="-128"/>
              </a:rPr>
              <a:t> saniye… Dünya hepimize yeter.</a:t>
            </a:r>
          </a:p>
          <a:p>
            <a:pPr>
              <a:lnSpc>
                <a:spcPct val="100000"/>
              </a:lnSpc>
              <a:buFont typeface="Wingdings" panose="05000000000000000000" pitchFamily="2" charset="2"/>
              <a:buChar char="Ø"/>
            </a:pPr>
            <a:r>
              <a:rPr lang="tr-TR" altLang="tr-TR" dirty="0">
                <a:solidFill>
                  <a:schemeClr val="tx1"/>
                </a:solidFill>
                <a:ea typeface="ＭＳ Ｐゴシック" panose="020B0600070205080204" pitchFamily="34" charset="-128"/>
              </a:rPr>
              <a:t>Gülümse… Zor değil.</a:t>
            </a:r>
          </a:p>
          <a:p>
            <a:pPr>
              <a:lnSpc>
                <a:spcPct val="100000"/>
              </a:lnSpc>
              <a:buFont typeface="Wingdings" panose="05000000000000000000" pitchFamily="2" charset="2"/>
              <a:buChar char="Ø"/>
            </a:pPr>
            <a:endParaRPr lang="tr-TR" dirty="0">
              <a:solidFill>
                <a:schemeClr val="tx1"/>
              </a:solidFill>
            </a:endParaRPr>
          </a:p>
        </p:txBody>
      </p:sp>
    </p:spTree>
    <p:extLst>
      <p:ext uri="{BB962C8B-B14F-4D97-AF65-F5344CB8AC3E}">
        <p14:creationId xmlns:p14="http://schemas.microsoft.com/office/powerpoint/2010/main" val="327214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marL="571500" indent="-571500">
              <a:buFont typeface="Wingdings" panose="05000000000000000000" pitchFamily="2" charset="2"/>
              <a:buChar char="q"/>
            </a:pPr>
            <a:r>
              <a:rPr lang="tr-TR" b="1" dirty="0">
                <a:solidFill>
                  <a:srgbClr val="C00000"/>
                </a:solidFill>
                <a:latin typeface="Times New Roman" panose="02020603050405020304" pitchFamily="18" charset="0"/>
                <a:cs typeface="Times New Roman" panose="02020603050405020304" pitchFamily="18" charset="0"/>
              </a:rPr>
              <a:t>ANLAM ARAYIŞI</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İnsanın tarih boyunca en önemli meselesi anlam olmuştur.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Anlamı </a:t>
            </a:r>
            <a:r>
              <a:rPr lang="tr-TR" sz="2400" dirty="0" smtClean="0">
                <a:solidFill>
                  <a:schemeClr val="tx1"/>
                </a:solidFill>
                <a:latin typeface="Times New Roman" panose="02020603050405020304" pitchFamily="18" charset="0"/>
                <a:cs typeface="Times New Roman" panose="02020603050405020304" pitchFamily="18" charset="0"/>
              </a:rPr>
              <a:t>arama, </a:t>
            </a:r>
            <a:r>
              <a:rPr lang="tr-TR" sz="2400" dirty="0">
                <a:solidFill>
                  <a:schemeClr val="tx1"/>
                </a:solidFill>
                <a:latin typeface="Times New Roman" panose="02020603050405020304" pitchFamily="18" charset="0"/>
                <a:cs typeface="Times New Roman" panose="02020603050405020304" pitchFamily="18" charset="0"/>
              </a:rPr>
              <a:t>yaratılmışlar içerisinde sadece insana özgü bir niteliktir.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Anlama kayıtsız kalmak insan için en abes şeydir.</a:t>
            </a:r>
          </a:p>
          <a:p>
            <a:pPr algn="just">
              <a:buFont typeface="Wingdings" panose="05000000000000000000" pitchFamily="2" charset="2"/>
              <a:buChar char="Ø"/>
            </a:pPr>
            <a:r>
              <a:rPr lang="tr-TR" sz="2400" dirty="0" smtClean="0">
                <a:solidFill>
                  <a:schemeClr val="tx1"/>
                </a:solidFill>
                <a:latin typeface="Times New Roman" panose="02020603050405020304" pitchFamily="18" charset="0"/>
                <a:cs typeface="Times New Roman" panose="02020603050405020304" pitchFamily="18" charset="0"/>
              </a:rPr>
              <a:t>İnsanî </a:t>
            </a:r>
            <a:r>
              <a:rPr lang="tr-TR" sz="2400" dirty="0">
                <a:solidFill>
                  <a:schemeClr val="tx1"/>
                </a:solidFill>
                <a:latin typeface="Times New Roman" panose="02020603050405020304" pitchFamily="18" charset="0"/>
                <a:cs typeface="Times New Roman" panose="02020603050405020304" pitchFamily="18" charset="0"/>
              </a:rPr>
              <a:t>tüm krizlerin altında anlamdan kaçış vardır.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Anlamdan kaçış  büyük bir zulümdür.</a:t>
            </a:r>
          </a:p>
          <a:p>
            <a:pPr algn="just">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859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enÃ§lik ÃaÄÄ± Ruh SaÄlÄ±ÄÄ± Ve Ruhsal SorunlarÄ±-Atalay YÃ¶rÃ¼koÄlu">
            <a:extLst>
              <a:ext uri="{FF2B5EF4-FFF2-40B4-BE49-F238E27FC236}">
                <a16:creationId xmlns:a16="http://schemas.microsoft.com/office/drawing/2014/main" id="{8F1F3094-3F49-4740-BB9B-12D00AD91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66454"/>
            <a:ext cx="18923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ben nesli kitap ile ilgili gÃ¶rsel sonucu">
            <a:extLst>
              <a:ext uri="{FF2B5EF4-FFF2-40B4-BE49-F238E27FC236}">
                <a16:creationId xmlns:a16="http://schemas.microsoft.com/office/drawing/2014/main" id="{133E0EB9-00D8-4064-9F2B-5BF940FE8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413" y="1766454"/>
            <a:ext cx="2049462"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Ergenlik Psikolojisi Adnan KulaksÄ±zoÄlu">
            <a:extLst>
              <a:ext uri="{FF2B5EF4-FFF2-40B4-BE49-F238E27FC236}">
                <a16:creationId xmlns:a16="http://schemas.microsoft.com/office/drawing/2014/main" id="{ECFC9324-770A-4452-88DF-1AB979955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824768" y="1740260"/>
            <a:ext cx="1935162" cy="3294062"/>
          </a:xfrm>
          <a:prstGeom prst="rect">
            <a:avLst/>
          </a:prstGeom>
        </p:spPr>
      </p:pic>
      <p:pic>
        <p:nvPicPr>
          <p:cNvPr id="5" name="Picture 8" descr="genÃ§lerle hayata dair soner gÃ¼ndÃ¼zÃ¶z ile ilgili gÃ¶rsel sonucu">
            <a:extLst>
              <a:ext uri="{FF2B5EF4-FFF2-40B4-BE49-F238E27FC236}">
                <a16:creationId xmlns:a16="http://schemas.microsoft.com/office/drawing/2014/main" id="{AAD56F98-2F47-420D-8A2C-4BE0BB540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1741" y="1673035"/>
            <a:ext cx="3295650" cy="342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34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3163" y="931025"/>
            <a:ext cx="9684328" cy="4911438"/>
          </a:xfrm>
        </p:spPr>
        <p:txBody>
          <a:bodyPr>
            <a:normAutofit/>
          </a:bodyPr>
          <a:lstStyle/>
          <a:p>
            <a:pPr marL="0" indent="0" algn="ctr">
              <a:buNone/>
            </a:pPr>
            <a:endParaRPr lang="tr-TR" sz="3600" b="1" dirty="0" smtClean="0">
              <a:solidFill>
                <a:srgbClr val="C00000"/>
              </a:solidFill>
              <a:latin typeface="Times New Roman" panose="02020603050405020304" pitchFamily="18" charset="0"/>
              <a:cs typeface="Times New Roman" panose="02020603050405020304" pitchFamily="18" charset="0"/>
            </a:endParaRPr>
          </a:p>
          <a:p>
            <a:pPr marL="0" indent="0" algn="ctr">
              <a:buNone/>
            </a:pPr>
            <a:endParaRPr lang="tr-TR" sz="3600" b="1" dirty="0">
              <a:solidFill>
                <a:srgbClr val="C00000"/>
              </a:solidFill>
              <a:latin typeface="Times New Roman" panose="02020603050405020304" pitchFamily="18" charset="0"/>
              <a:cs typeface="Times New Roman" panose="02020603050405020304" pitchFamily="18" charset="0"/>
            </a:endParaRPr>
          </a:p>
          <a:p>
            <a:pPr marL="0" indent="0" algn="ctr">
              <a:buNone/>
            </a:pPr>
            <a:r>
              <a:rPr lang="tr-TR" sz="4000" b="1" dirty="0" smtClean="0">
                <a:solidFill>
                  <a:srgbClr val="C00000"/>
                </a:solidFill>
                <a:latin typeface="Times New Roman" panose="02020603050405020304" pitchFamily="18" charset="0"/>
                <a:cs typeface="Times New Roman" panose="02020603050405020304" pitchFamily="18" charset="0"/>
              </a:rPr>
              <a:t>TEŞEKKÜRLER</a:t>
            </a:r>
          </a:p>
          <a:p>
            <a:pPr marL="0" indent="0" algn="ctr">
              <a:buNone/>
            </a:pPr>
            <a:endParaRPr lang="tr-TR" sz="2800" b="1" dirty="0" smtClean="0">
              <a:solidFill>
                <a:srgbClr val="C00000"/>
              </a:solidFill>
              <a:latin typeface="Times New Roman" panose="02020603050405020304" pitchFamily="18" charset="0"/>
              <a:cs typeface="Times New Roman" panose="02020603050405020304" pitchFamily="18" charset="0"/>
            </a:endParaRPr>
          </a:p>
          <a:p>
            <a:pPr marL="0" indent="0" algn="ctr">
              <a:buNone/>
            </a:pPr>
            <a:r>
              <a:rPr lang="tr-TR" sz="2800" b="1" dirty="0" smtClean="0">
                <a:solidFill>
                  <a:srgbClr val="C00000"/>
                </a:solidFill>
                <a:latin typeface="Times New Roman" panose="02020603050405020304" pitchFamily="18" charset="0"/>
                <a:cs typeface="Times New Roman" panose="02020603050405020304" pitchFamily="18" charset="0"/>
              </a:rPr>
              <a:t>OSMAN KILINÇ</a:t>
            </a:r>
            <a:r>
              <a:rPr lang="tr-TR" sz="2800" dirty="0" smtClean="0">
                <a:solidFill>
                  <a:srgbClr val="C00000"/>
                </a:solidFill>
                <a:latin typeface="Times New Roman" panose="02020603050405020304" pitchFamily="18" charset="0"/>
                <a:cs typeface="Times New Roman" panose="02020603050405020304" pitchFamily="18" charset="0"/>
              </a:rPr>
              <a:t> </a:t>
            </a:r>
          </a:p>
          <a:p>
            <a:pPr marL="0" indent="0" algn="ctr">
              <a:buNone/>
            </a:pPr>
            <a:r>
              <a:rPr lang="tr-TR" sz="2800" dirty="0" smtClean="0">
                <a:solidFill>
                  <a:srgbClr val="C00000"/>
                </a:solidFill>
                <a:latin typeface="Times New Roman" panose="02020603050405020304" pitchFamily="18" charset="0"/>
                <a:cs typeface="Times New Roman" panose="02020603050405020304" pitchFamily="18" charset="0"/>
              </a:rPr>
              <a:t>Başkanlık Vaizi</a:t>
            </a:r>
            <a:endParaRPr lang="tr-TR"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79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5591" y="1088966"/>
            <a:ext cx="9958647" cy="4912821"/>
          </a:xfrm>
        </p:spPr>
        <p:txBody>
          <a:bodyPr>
            <a:normAutofit/>
          </a:bodyPr>
          <a:lstStyle/>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Anlam gerçekte bir arayıştır. Anlamlı yaşanan bir hayat ancak insana mutluluk verir.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Mutluluk bile bizim bir çabamız olmadan gelmişse onun bile anlamı yoktur. </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Anlamı sağlayan en önemli şey insanın nereye ve kime ait olduğunu bilmesidir.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Fıtrat ait olma gerçeği  ile donatılmıştır.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 İnsan buna sırt çevirdiğinde veya duyarsız davrandığında kendisine zulmediyor demektir.</a:t>
            </a:r>
          </a:p>
          <a:p>
            <a:pPr algn="just">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23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fıtrata aykırı her şey hastalık üretir.</a:t>
            </a:r>
          </a:p>
          <a:p>
            <a:pPr>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856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21724" y="1429789"/>
            <a:ext cx="9601200" cy="3581400"/>
          </a:xfrm>
        </p:spPr>
        <p:txBody>
          <a:bodyPr/>
          <a:lstStyle/>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İçinde yaşadığımız dünya insanı bir anlam ve değer üretmekten alıkoyuyor.</a:t>
            </a:r>
          </a:p>
          <a:p>
            <a:pPr algn="just">
              <a:lnSpc>
                <a:spcPct val="107000"/>
              </a:lnSpc>
              <a:spcAft>
                <a:spcPts val="800"/>
              </a:spcAft>
              <a:buFont typeface="Wingdings" panose="05000000000000000000" pitchFamily="2" charset="2"/>
              <a:buChar char="Ø"/>
            </a:pPr>
            <a:r>
              <a:rPr lang="tr-T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İnsanın temel meselesi hayatı niçin yaşadığını bulmaktır. Hayatın </a:t>
            </a:r>
            <a:r>
              <a:rPr lang="tr-TR"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niçinine</a:t>
            </a:r>
            <a:r>
              <a:rPr lang="tr-T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cevap bulan nasılına haydi haydi cevap bulur.</a:t>
            </a:r>
          </a:p>
          <a:p>
            <a:pPr algn="just">
              <a:lnSpc>
                <a:spcPct val="107000"/>
              </a:lnSpc>
              <a:spcAft>
                <a:spcPts val="800"/>
              </a:spcAft>
              <a:buFont typeface="Wingdings" panose="05000000000000000000" pitchFamily="2" charset="2"/>
              <a:buChar char="Ø"/>
            </a:pPr>
            <a:r>
              <a:rPr lang="tr-T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Bilim bize nasıl bir hayat yaşayacağımızı söyler ama niçin bir hayat yaşayacağımız söyleyemez.</a:t>
            </a:r>
          </a:p>
          <a:p>
            <a:pPr algn="just">
              <a:lnSpc>
                <a:spcPct val="107000"/>
              </a:lnSpc>
              <a:spcAft>
                <a:spcPts val="800"/>
              </a:spcAft>
              <a:buFont typeface="Wingdings" panose="05000000000000000000" pitchFamily="2" charset="2"/>
              <a:buChar char="Ø"/>
            </a:pPr>
            <a:r>
              <a:rPr lang="tr-T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Modern çağ bir </a:t>
            </a:r>
            <a:r>
              <a:rPr lang="tr-TR"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anestezi </a:t>
            </a:r>
            <a:r>
              <a:rPr lang="tr-TR"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çağıdır.</a:t>
            </a:r>
          </a:p>
          <a:p>
            <a:pPr algn="just">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dirty="0">
              <a:solidFill>
                <a:schemeClr val="tx1"/>
              </a:solidFill>
            </a:endParaRPr>
          </a:p>
        </p:txBody>
      </p:sp>
    </p:spTree>
    <p:extLst>
      <p:ext uri="{BB962C8B-B14F-4D97-AF65-F5344CB8AC3E}">
        <p14:creationId xmlns:p14="http://schemas.microsoft.com/office/powerpoint/2010/main" val="61340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marL="457200" indent="-457200" algn="just">
              <a:lnSpc>
                <a:spcPct val="100000"/>
              </a:lnSpc>
              <a:buFont typeface="Wingdings" panose="05000000000000000000" pitchFamily="2" charset="2"/>
              <a:buChar char="q"/>
            </a:pPr>
            <a:r>
              <a:rPr lang="tr-TR" sz="2800" dirty="0">
                <a:solidFill>
                  <a:srgbClr val="C00000"/>
                </a:solidFill>
                <a:latin typeface="Times New Roman" panose="02020603050405020304" pitchFamily="18" charset="0"/>
                <a:cs typeface="Times New Roman" panose="02020603050405020304" pitchFamily="18" charset="0"/>
              </a:rPr>
              <a:t>Dijital  dünya bizim içinde doğduğumuz bir dünya </a:t>
            </a:r>
            <a:r>
              <a:rPr lang="tr-TR" sz="2800" dirty="0" smtClean="0">
                <a:solidFill>
                  <a:srgbClr val="C00000"/>
                </a:solidFill>
                <a:latin typeface="Times New Roman" panose="02020603050405020304" pitchFamily="18" charset="0"/>
                <a:cs typeface="Times New Roman" panose="02020603050405020304" pitchFamily="18" charset="0"/>
              </a:rPr>
              <a:t>değil, </a:t>
            </a:r>
            <a:r>
              <a:rPr lang="tr-TR" sz="2800" dirty="0">
                <a:solidFill>
                  <a:srgbClr val="C00000"/>
                </a:solidFill>
                <a:latin typeface="Times New Roman" panose="02020603050405020304" pitchFamily="18" charset="0"/>
                <a:cs typeface="Times New Roman" panose="02020603050405020304" pitchFamily="18" charset="0"/>
              </a:rPr>
              <a:t>bilakis önümüze konmuş bir dünyadır.</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Biz İslami ve insani olanların farkında olursak, onlara tutunursak ancak o zaman anlamın farkında olur ve anlamı koruruz.</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İnsan </a:t>
            </a:r>
            <a:r>
              <a:rPr lang="tr-TR" sz="2400" dirty="0" smtClean="0">
                <a:solidFill>
                  <a:schemeClr val="tx1"/>
                </a:solidFill>
                <a:latin typeface="Times New Roman" panose="02020603050405020304" pitchFamily="18" charset="0"/>
                <a:cs typeface="Times New Roman" panose="02020603050405020304" pitchFamily="18" charset="0"/>
              </a:rPr>
              <a:t>Allah’a </a:t>
            </a:r>
            <a:r>
              <a:rPr lang="tr-TR" sz="2400" dirty="0">
                <a:solidFill>
                  <a:schemeClr val="tx1"/>
                </a:solidFill>
                <a:latin typeface="Times New Roman" panose="02020603050405020304" pitchFamily="18" charset="0"/>
                <a:cs typeface="Times New Roman" panose="02020603050405020304" pitchFamily="18" charset="0"/>
              </a:rPr>
              <a:t>tutunursa hayatının anlamı olur.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İnsan Allaha yabancılaştığı oranda hayat başka anlamlara </a:t>
            </a:r>
            <a:r>
              <a:rPr lang="tr-TR" sz="2400" dirty="0" err="1">
                <a:solidFill>
                  <a:schemeClr val="tx1"/>
                </a:solidFill>
                <a:latin typeface="Times New Roman" panose="02020603050405020304" pitchFamily="18" charset="0"/>
                <a:cs typeface="Times New Roman" panose="02020603050405020304" pitchFamily="18" charset="0"/>
              </a:rPr>
              <a:t>evriliyor</a:t>
            </a:r>
            <a:r>
              <a:rPr lang="tr-TR" sz="2400" dirty="0">
                <a:solidFill>
                  <a:schemeClr val="tx1"/>
                </a:solidFill>
                <a:latin typeface="Times New Roman" panose="02020603050405020304" pitchFamily="18" charset="0"/>
                <a:cs typeface="Times New Roman" panose="02020603050405020304" pitchFamily="18" charset="0"/>
              </a:rPr>
              <a:t>. Öyle ki günahın bile anlamı değişiyor.</a:t>
            </a:r>
          </a:p>
          <a:p>
            <a:pPr algn="just">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766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1353" y="1421477"/>
            <a:ext cx="9601200" cy="3581400"/>
          </a:xfrm>
        </p:spPr>
        <p:txBody>
          <a:bodyPr>
            <a:normAutofit/>
          </a:bodyPr>
          <a:lstStyle/>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Hepimiz modern dünyanın aslında yetimleriyiz.</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İnsan kendi hayatını ancak bir anlam ve gaye doğrultusunda yaşarsa dönüştürebilir.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Anlam denilen şey bizim ötemizde bir şeydir. Anlam bizim kişisel benliklerimizin fevkinde bir şeydir.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Günümüz insanı anlamı yitirdiği için </a:t>
            </a:r>
            <a:r>
              <a:rPr lang="tr-TR" sz="2400" dirty="0" err="1">
                <a:solidFill>
                  <a:schemeClr val="tx1"/>
                </a:solidFill>
                <a:latin typeface="Times New Roman" panose="02020603050405020304" pitchFamily="18" charset="0"/>
                <a:cs typeface="Times New Roman" panose="02020603050405020304" pitchFamily="18" charset="0"/>
              </a:rPr>
              <a:t>narsist</a:t>
            </a:r>
            <a:r>
              <a:rPr lang="tr-TR" sz="2400" dirty="0">
                <a:solidFill>
                  <a:schemeClr val="tx1"/>
                </a:solidFill>
                <a:latin typeface="Times New Roman" panose="02020603050405020304" pitchFamily="18" charset="0"/>
                <a:cs typeface="Times New Roman" panose="02020603050405020304" pitchFamily="18" charset="0"/>
              </a:rPr>
              <a:t> bir insana dönüşmüştür.</a:t>
            </a:r>
          </a:p>
          <a:p>
            <a:pPr algn="just">
              <a:buFont typeface="Wingdings" panose="05000000000000000000" pitchFamily="2" charset="2"/>
              <a:buChar char="Ø"/>
            </a:pPr>
            <a:r>
              <a:rPr lang="tr-TR" sz="2400" dirty="0">
                <a:solidFill>
                  <a:schemeClr val="tx1"/>
                </a:solidFill>
                <a:latin typeface="Times New Roman" panose="02020603050405020304" pitchFamily="18" charset="0"/>
                <a:cs typeface="Times New Roman" panose="02020603050405020304" pitchFamily="18" charset="0"/>
              </a:rPr>
              <a:t>Herkes haklarından bahsediyor ama kimse sorumluluklarından bahsetmiyor.</a:t>
            </a:r>
          </a:p>
          <a:p>
            <a:pPr algn="just">
              <a:buFont typeface="Wingdings" panose="05000000000000000000" pitchFamily="2" charset="2"/>
              <a:buChar char="Ø"/>
            </a:pPr>
            <a:endParaRPr lang="tr-TR" sz="24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59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12916" y="1396538"/>
            <a:ext cx="9601200" cy="3581400"/>
          </a:xfrm>
        </p:spPr>
        <p:txBody>
          <a:bodyPr>
            <a:normAutofit/>
          </a:bodyPr>
          <a:lstStyle/>
          <a:p>
            <a:pPr algn="just">
              <a:buFont typeface="Wingdings" panose="05000000000000000000" pitchFamily="2" charset="2"/>
              <a:buChar char="Ø"/>
            </a:pPr>
            <a:r>
              <a:rPr lang="tr-TR" sz="2400" dirty="0" smtClean="0">
                <a:solidFill>
                  <a:schemeClr val="tx1"/>
                </a:solidFill>
                <a:latin typeface="Times New Roman" panose="02020603050405020304" pitchFamily="18" charset="0"/>
                <a:cs typeface="Times New Roman" panose="02020603050405020304" pitchFamily="18" charset="0"/>
              </a:rPr>
              <a:t>Anlamı büyütmek için kendimizi küçültmeliyiz.</a:t>
            </a:r>
          </a:p>
          <a:p>
            <a:pPr algn="just">
              <a:buFont typeface="Wingdings" panose="05000000000000000000" pitchFamily="2" charset="2"/>
              <a:buChar char="Ø"/>
            </a:pPr>
            <a:r>
              <a:rPr lang="tr-TR" sz="2400" dirty="0" smtClean="0">
                <a:solidFill>
                  <a:schemeClr val="tx1"/>
                </a:solidFill>
                <a:latin typeface="Times New Roman" panose="02020603050405020304" pitchFamily="18" charset="0"/>
                <a:cs typeface="Times New Roman" panose="02020603050405020304" pitchFamily="18" charset="0"/>
              </a:rPr>
              <a:t>İnsanın kendisini küçültebilmesi en büyük ile irtibata geçmesi gerekir. İnsan ancak en büyükle irtibatla kurduğunda anlam üretebilir, değer katabilir.</a:t>
            </a:r>
          </a:p>
          <a:p>
            <a:pPr algn="just">
              <a:buFont typeface="Wingdings" panose="05000000000000000000" pitchFamily="2" charset="2"/>
              <a:buChar char="Ø"/>
            </a:pPr>
            <a:r>
              <a:rPr lang="tr-TR" sz="2400" dirty="0" smtClean="0">
                <a:solidFill>
                  <a:schemeClr val="tx1"/>
                </a:solidFill>
                <a:latin typeface="Times New Roman" panose="02020603050405020304" pitchFamily="18" charset="0"/>
                <a:cs typeface="Times New Roman" panose="02020603050405020304" pitchFamily="18" charset="0"/>
              </a:rPr>
              <a:t>İnsan </a:t>
            </a:r>
            <a:r>
              <a:rPr lang="tr-TR" sz="2400" dirty="0">
                <a:solidFill>
                  <a:schemeClr val="tx1"/>
                </a:solidFill>
                <a:latin typeface="Times New Roman" panose="02020603050405020304" pitchFamily="18" charset="0"/>
                <a:cs typeface="Times New Roman" panose="02020603050405020304" pitchFamily="18" charset="0"/>
              </a:rPr>
              <a:t>anlamlı bir hayat yaşamak istiyorsa, anlamın farkına varmak istiyorsa yüce değerlerin peşinde koşmalıdır.</a:t>
            </a:r>
          </a:p>
          <a:p>
            <a:pPr marL="0" indent="0" algn="just">
              <a:buNone/>
            </a:pPr>
            <a:endParaRPr lang="tr-T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955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marL="457200" indent="-457200" algn="just">
              <a:buFont typeface="Wingdings" panose="05000000000000000000" pitchFamily="2" charset="2"/>
              <a:buChar char="q"/>
            </a:pPr>
            <a:r>
              <a:rPr lang="tr-TR" sz="2800" dirty="0">
                <a:solidFill>
                  <a:srgbClr val="C00000"/>
                </a:solidFill>
                <a:latin typeface="Times New Roman" panose="02020603050405020304" pitchFamily="18" charset="0"/>
                <a:cs typeface="Times New Roman" panose="02020603050405020304" pitchFamily="18" charset="0"/>
              </a:rPr>
              <a:t>Anlaşılamamak bir insan, bir genç ve özellikle de dijital dünyanın gençleri için  büyük bir sorundur.</a:t>
            </a:r>
          </a:p>
        </p:txBody>
      </p:sp>
      <p:sp>
        <p:nvSpPr>
          <p:cNvPr id="3" name="İçerik Yer Tutucusu 2"/>
          <p:cNvSpPr>
            <a:spLocks noGrp="1"/>
          </p:cNvSpPr>
          <p:nvPr>
            <p:ph idx="1"/>
          </p:nvPr>
        </p:nvSpPr>
        <p:spPr/>
        <p:txBody>
          <a:bodyPr>
            <a:normAutofit/>
          </a:bodyPr>
          <a:lstStyle/>
          <a:p>
            <a:pPr algn="just">
              <a:lnSpc>
                <a:spcPct val="100000"/>
              </a:lnSpc>
              <a:buFont typeface="Wingdings" panose="05000000000000000000" pitchFamily="2" charset="2"/>
              <a:buChar char="Ø"/>
            </a:pPr>
            <a:r>
              <a:rPr lang="tr-TR" sz="2400" dirty="0" err="1">
                <a:solidFill>
                  <a:schemeClr val="tx1"/>
                </a:solidFill>
                <a:latin typeface="Times New Roman" panose="02020603050405020304" pitchFamily="18" charset="0"/>
                <a:cs typeface="Times New Roman" panose="02020603050405020304" pitchFamily="18" charset="0"/>
              </a:rPr>
              <a:t>Carullah</a:t>
            </a:r>
            <a:r>
              <a:rPr lang="tr-TR" sz="2400" dirty="0">
                <a:solidFill>
                  <a:schemeClr val="tx1"/>
                </a:solidFill>
                <a:latin typeface="Times New Roman" panose="02020603050405020304" pitchFamily="18" charset="0"/>
                <a:cs typeface="Times New Roman" panose="02020603050405020304" pitchFamily="18" charset="0"/>
              </a:rPr>
              <a:t> ez-</a:t>
            </a:r>
            <a:r>
              <a:rPr lang="tr-TR" sz="2400" dirty="0" err="1">
                <a:solidFill>
                  <a:schemeClr val="tx1"/>
                </a:solidFill>
                <a:latin typeface="Times New Roman" panose="02020603050405020304" pitchFamily="18" charset="0"/>
                <a:cs typeface="Times New Roman" panose="02020603050405020304" pitchFamily="18" charset="0"/>
              </a:rPr>
              <a:t>Zemahşeri'nin</a:t>
            </a:r>
            <a:r>
              <a:rPr lang="tr-TR" sz="2400" dirty="0">
                <a:solidFill>
                  <a:schemeClr val="tx1"/>
                </a:solidFill>
                <a:latin typeface="Times New Roman" panose="02020603050405020304" pitchFamily="18" charset="0"/>
                <a:cs typeface="Times New Roman" panose="02020603050405020304" pitchFamily="18" charset="0"/>
              </a:rPr>
              <a:t> (h.538), </a:t>
            </a:r>
            <a:r>
              <a:rPr lang="tr-TR" sz="2400" dirty="0" err="1">
                <a:solidFill>
                  <a:schemeClr val="tx1"/>
                </a:solidFill>
                <a:latin typeface="Times New Roman" panose="02020603050405020304" pitchFamily="18" charset="0"/>
                <a:cs typeface="Times New Roman" panose="02020603050405020304" pitchFamily="18" charset="0"/>
              </a:rPr>
              <a:t>Esasü'l-Belaga</a:t>
            </a:r>
            <a:r>
              <a:rPr lang="tr-TR" sz="2400" dirty="0">
                <a:solidFill>
                  <a:schemeClr val="tx1"/>
                </a:solidFill>
                <a:latin typeface="Times New Roman" panose="02020603050405020304" pitchFamily="18" charset="0"/>
                <a:cs typeface="Times New Roman" panose="02020603050405020304" pitchFamily="18" charset="0"/>
              </a:rPr>
              <a:t> isimli eserinde </a:t>
            </a:r>
            <a:r>
              <a:rPr lang="tr-TR" sz="2400" dirty="0" smtClean="0">
                <a:solidFill>
                  <a:schemeClr val="tx1"/>
                </a:solidFill>
                <a:latin typeface="Times New Roman" panose="02020603050405020304" pitchFamily="18" charset="0"/>
                <a:cs typeface="Times New Roman" panose="02020603050405020304" pitchFamily="18" charset="0"/>
              </a:rPr>
              <a:t>‘</a:t>
            </a:r>
            <a:r>
              <a:rPr lang="tr-TR" sz="2400" dirty="0" err="1" smtClean="0">
                <a:solidFill>
                  <a:schemeClr val="tx1"/>
                </a:solidFill>
                <a:latin typeface="Times New Roman" panose="02020603050405020304" pitchFamily="18" charset="0"/>
                <a:cs typeface="Times New Roman" panose="02020603050405020304" pitchFamily="18" charset="0"/>
              </a:rPr>
              <a:t>feta’nın</a:t>
            </a:r>
            <a:r>
              <a:rPr lang="tr-TR" sz="2400" dirty="0" smtClean="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fütüvveti açık olan demek olduğunu, </a:t>
            </a:r>
            <a:r>
              <a:rPr lang="tr-TR" sz="2400" dirty="0" smtClean="0">
                <a:solidFill>
                  <a:schemeClr val="tx1"/>
                </a:solidFill>
                <a:latin typeface="Times New Roman" panose="02020603050405020304" pitchFamily="18" charset="0"/>
                <a:cs typeface="Times New Roman" panose="02020603050405020304" pitchFamily="18" charset="0"/>
              </a:rPr>
              <a:t>‘</a:t>
            </a:r>
            <a:r>
              <a:rPr lang="tr-TR" sz="2400" dirty="0" err="1" smtClean="0">
                <a:solidFill>
                  <a:schemeClr val="tx1"/>
                </a:solidFill>
                <a:latin typeface="Times New Roman" panose="02020603050405020304" pitchFamily="18" charset="0"/>
                <a:cs typeface="Times New Roman" panose="02020603050405020304" pitchFamily="18" charset="0"/>
              </a:rPr>
              <a:t>fütüvvet’in</a:t>
            </a:r>
            <a:r>
              <a:rPr lang="tr-TR" sz="2400" dirty="0" smtClean="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ise; hürriyet ve cömertlik anlamına geldiğini ifade eder. Abdurrahman </a:t>
            </a:r>
            <a:r>
              <a:rPr lang="tr-TR" sz="2400" dirty="0" err="1">
                <a:solidFill>
                  <a:schemeClr val="tx1"/>
                </a:solidFill>
                <a:latin typeface="Times New Roman" panose="02020603050405020304" pitchFamily="18" charset="0"/>
                <a:cs typeface="Times New Roman" panose="02020603050405020304" pitchFamily="18" charset="0"/>
              </a:rPr>
              <a:t>ibn</a:t>
            </a:r>
            <a:r>
              <a:rPr lang="tr-TR" sz="2400" dirty="0">
                <a:solidFill>
                  <a:schemeClr val="tx1"/>
                </a:solidFill>
                <a:latin typeface="Times New Roman" panose="02020603050405020304" pitchFamily="18" charset="0"/>
                <a:cs typeface="Times New Roman" panose="02020603050405020304" pitchFamily="18" charset="0"/>
              </a:rPr>
              <a:t> </a:t>
            </a:r>
            <a:r>
              <a:rPr lang="tr-TR" sz="2400" dirty="0" err="1">
                <a:solidFill>
                  <a:schemeClr val="tx1"/>
                </a:solidFill>
                <a:latin typeface="Times New Roman" panose="02020603050405020304" pitchFamily="18" charset="0"/>
                <a:cs typeface="Times New Roman" panose="02020603050405020304" pitchFamily="18" charset="0"/>
              </a:rPr>
              <a:t>Hassan'ın</a:t>
            </a:r>
            <a:r>
              <a:rPr lang="tr-TR" sz="2400" dirty="0">
                <a:solidFill>
                  <a:schemeClr val="tx1"/>
                </a:solidFill>
                <a:latin typeface="Times New Roman" panose="02020603050405020304" pitchFamily="18" charset="0"/>
                <a:cs typeface="Times New Roman" panose="02020603050405020304" pitchFamily="18" charset="0"/>
              </a:rPr>
              <a:t> şu şiiriyle de bu sözünü </a:t>
            </a:r>
            <a:r>
              <a:rPr lang="tr-TR" sz="2400" dirty="0" err="1">
                <a:solidFill>
                  <a:schemeClr val="tx1"/>
                </a:solidFill>
                <a:latin typeface="Times New Roman" panose="02020603050405020304" pitchFamily="18" charset="0"/>
                <a:cs typeface="Times New Roman" panose="02020603050405020304" pitchFamily="18" charset="0"/>
              </a:rPr>
              <a:t>delillendirir</a:t>
            </a:r>
            <a:r>
              <a:rPr lang="tr-TR" sz="2400" dirty="0">
                <a:solidFill>
                  <a:schemeClr val="tx1"/>
                </a:solidFill>
                <a:latin typeface="Times New Roman" panose="02020603050405020304" pitchFamily="18" charset="0"/>
                <a:cs typeface="Times New Roman" panose="02020603050405020304" pitchFamily="18" charset="0"/>
              </a:rPr>
              <a:t>: </a:t>
            </a:r>
            <a:endParaRPr lang="tr-TR" sz="2400" dirty="0" smtClean="0">
              <a:solidFill>
                <a:schemeClr val="tx1"/>
              </a:solidFill>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Ø"/>
            </a:pPr>
            <a:r>
              <a:rPr lang="tr-TR" sz="2400" dirty="0" smtClean="0">
                <a:solidFill>
                  <a:schemeClr val="tx1"/>
                </a:solidFill>
                <a:latin typeface="Times New Roman" panose="02020603050405020304" pitchFamily="18" charset="0"/>
                <a:cs typeface="Times New Roman" panose="02020603050405020304" pitchFamily="18" charset="0"/>
              </a:rPr>
              <a:t>‘‘ </a:t>
            </a:r>
            <a:r>
              <a:rPr lang="tr-TR" sz="2400" dirty="0" err="1">
                <a:solidFill>
                  <a:schemeClr val="tx1"/>
                </a:solidFill>
                <a:latin typeface="Times New Roman" panose="02020603050405020304" pitchFamily="18" charset="0"/>
                <a:cs typeface="Times New Roman" panose="02020603050405020304" pitchFamily="18" charset="0"/>
              </a:rPr>
              <a:t>F</a:t>
            </a:r>
            <a:r>
              <a:rPr lang="tr-TR" sz="2400" dirty="0" err="1" smtClean="0">
                <a:solidFill>
                  <a:schemeClr val="tx1"/>
                </a:solidFill>
                <a:latin typeface="Times New Roman" panose="02020603050405020304" pitchFamily="18" charset="0"/>
                <a:cs typeface="Times New Roman" panose="02020603050405020304" pitchFamily="18" charset="0"/>
              </a:rPr>
              <a:t>eta</a:t>
            </a:r>
            <a:r>
              <a:rPr lang="tr-TR" sz="2400" dirty="0" smtClean="0">
                <a:solidFill>
                  <a:schemeClr val="tx1"/>
                </a:solidFill>
                <a:latin typeface="Times New Roman" panose="02020603050405020304" pitchFamily="18" charset="0"/>
                <a:cs typeface="Times New Roman" panose="02020603050405020304" pitchFamily="18" charset="0"/>
              </a:rPr>
              <a:t>/genç, </a:t>
            </a:r>
            <a:r>
              <a:rPr lang="tr-TR" sz="2400" dirty="0">
                <a:solidFill>
                  <a:schemeClr val="tx1"/>
                </a:solidFill>
                <a:latin typeface="Times New Roman" panose="02020603050405020304" pitchFamily="18" charset="0"/>
                <a:cs typeface="Times New Roman" panose="02020603050405020304" pitchFamily="18" charset="0"/>
              </a:rPr>
              <a:t>asalet ve yüceliği temsil eden </a:t>
            </a:r>
            <a:r>
              <a:rPr lang="tr-TR" sz="2400" dirty="0" smtClean="0">
                <a:solidFill>
                  <a:schemeClr val="tx1"/>
                </a:solidFill>
                <a:latin typeface="Times New Roman" panose="02020603050405020304" pitchFamily="18" charset="0"/>
                <a:cs typeface="Times New Roman" panose="02020603050405020304" pitchFamily="18" charset="0"/>
              </a:rPr>
              <a:t>gençtir</a:t>
            </a:r>
            <a:r>
              <a:rPr lang="tr-TR" sz="2400" dirty="0">
                <a:solidFill>
                  <a:schemeClr val="tx1"/>
                </a:solidFill>
                <a:latin typeface="Times New Roman" panose="02020603050405020304" pitchFamily="18" charset="0"/>
                <a:cs typeface="Times New Roman" panose="02020603050405020304" pitchFamily="18" charset="0"/>
              </a:rPr>
              <a:t>.</a:t>
            </a:r>
            <a:endParaRPr lang="tr-TR" sz="2400" dirty="0" smtClean="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buNone/>
            </a:pPr>
            <a:r>
              <a:rPr lang="tr-TR" sz="2400" dirty="0">
                <a:solidFill>
                  <a:schemeClr val="tx1"/>
                </a:solidFill>
                <a:latin typeface="Times New Roman" panose="02020603050405020304" pitchFamily="18" charset="0"/>
                <a:cs typeface="Times New Roman" panose="02020603050405020304" pitchFamily="18" charset="0"/>
              </a:rPr>
              <a:t> </a:t>
            </a:r>
            <a:r>
              <a:rPr lang="tr-TR" sz="2400" dirty="0" smtClean="0">
                <a:solidFill>
                  <a:schemeClr val="tx1"/>
                </a:solidFill>
                <a:latin typeface="Times New Roman" panose="02020603050405020304" pitchFamily="18" charset="0"/>
                <a:cs typeface="Times New Roman" panose="02020603050405020304" pitchFamily="18" charset="0"/>
              </a:rPr>
              <a:t>        Genç</a:t>
            </a:r>
            <a:r>
              <a:rPr lang="tr-TR" sz="2400" dirty="0">
                <a:solidFill>
                  <a:schemeClr val="tx1"/>
                </a:solidFill>
                <a:latin typeface="Times New Roman" panose="02020603050405020304" pitchFamily="18" charset="0"/>
                <a:cs typeface="Times New Roman" panose="02020603050405020304" pitchFamily="18" charset="0"/>
              </a:rPr>
              <a:t>, çocukluğun kararsızlığını temsil eden değildir.’’</a:t>
            </a:r>
          </a:p>
          <a:p>
            <a:pPr marL="0" indent="0" algn="just">
              <a:lnSpc>
                <a:spcPct val="110000"/>
              </a:lnSpc>
              <a:buNone/>
            </a:pPr>
            <a:endParaRPr lang="tr-TR" sz="2400" dirty="0">
              <a:solidFill>
                <a:schemeClr val="tx1"/>
              </a:solidFill>
              <a:latin typeface="Times New Roman" panose="02020603050405020304" pitchFamily="18" charset="0"/>
              <a:cs typeface="Times New Roman" panose="02020603050405020304" pitchFamily="18" charset="0"/>
            </a:endParaRPr>
          </a:p>
          <a:p>
            <a:pPr algn="just">
              <a:lnSpc>
                <a:spcPct val="110000"/>
              </a:lnSpc>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947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TM10001105[[fn=kırpılmış]]</Template>
  <TotalTime>140</TotalTime>
  <Words>818</Words>
  <Application>Microsoft Office PowerPoint</Application>
  <PresentationFormat>Geniş ekran</PresentationFormat>
  <Paragraphs>90</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MS PGothic</vt:lpstr>
      <vt:lpstr>Arial</vt:lpstr>
      <vt:lpstr>Calibri</vt:lpstr>
      <vt:lpstr>Franklin Gothic Book</vt:lpstr>
      <vt:lpstr>Times New Roman</vt:lpstr>
      <vt:lpstr>Wingdings</vt:lpstr>
      <vt:lpstr>Crop</vt:lpstr>
      <vt:lpstr>GENÇLİĞİN ANLAM DÜNYASI VE GELECEĞE BAKIŞ</vt:lpstr>
      <vt:lpstr>ANLAM ARAYIŞI</vt:lpstr>
      <vt:lpstr>PowerPoint Sunusu</vt:lpstr>
      <vt:lpstr>PowerPoint Sunusu</vt:lpstr>
      <vt:lpstr>PowerPoint Sunusu</vt:lpstr>
      <vt:lpstr>Dijital  dünya bizim içinde doğduğumuz bir dünya değil, bilakis önümüze konmuş bir dünyadır.</vt:lpstr>
      <vt:lpstr>PowerPoint Sunusu</vt:lpstr>
      <vt:lpstr>PowerPoint Sunusu</vt:lpstr>
      <vt:lpstr>Anlaşılamamak bir insan, bir genç ve özellikle de dijital dünyanın gençleri için  büyük bir sorundur.</vt:lpstr>
      <vt:lpstr>Hangi çağın genci olursa olsun genç bir köprüdür. O, gelenekle- geleceği, mazi ile atiyi birbirine bağlar.</vt:lpstr>
      <vt:lpstr>Gençler insanlık tarihi boyunca önce anne ve babaların sonra da milletlerin yarınlarına dair hep ümit kaynağı olmuştur.</vt:lpstr>
      <vt:lpstr>PowerPoint Sunusu</vt:lpstr>
      <vt:lpstr>PowerPoint Sunusu</vt:lpstr>
      <vt:lpstr>Gençlik döneminde dini duyguları krizleri yönetmek için ne yapmalıyız, gelecek hayatlarına nasıl bir katkı sunabiliriz.  </vt:lpstr>
      <vt:lpstr>PowerPoint Sunusu</vt:lpstr>
      <vt:lpstr>PowerPoint Sunusu</vt:lpstr>
      <vt:lpstr>BU GEZEGENDE  Bu gezegende, 8 Milyara yakın insan yaşıyor  795 milyon insan her gece aç yatıyor.  Her 12 saniyede 1 bir çocuk açlık nedeni ile ölüyor  2 milyar insan yoksulluk sınırının altında yaşıyor  Her 4 saniyede 1 bir insan mülteci durumuna düşüyor  100 Milyon civarında mülteci var.  96 ülkeden mülteci var  Sanayileşmiş ülkelerde bile 100 milyonu aşkın yoksul insan var  1,5 milyar insan sağlıklı içme suyuna sahip değil  2,4 milyar insan sağlık hizmetlerinden yararlanamıyor  64 ülkede 110 milyon kara mayını var  Günde 30 bin çocuk önlenebilir hastalıklardan ölüyor.  Yaklaşık 900 1 milyar yetişkin çocuk okuma yazma bilmiyor.  Dünya nüfusunun neredeyse yarısı günlük 2 doların altında bir ücretle çalışıyor.</vt:lpstr>
      <vt:lpstr>PowerPoint Sunusu</vt:lpstr>
      <vt:lpstr>ÇIKIŞ YOLU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GENÇLİĞİN ANLAM DÜNYASI VE GELECEĞE BAKIŞ</dc:title>
  <dc:creator>Windows Kullanıcısı</dc:creator>
  <cp:lastModifiedBy>ronaldinho424</cp:lastModifiedBy>
  <cp:revision>24</cp:revision>
  <dcterms:created xsi:type="dcterms:W3CDTF">2022-03-26T21:47:54Z</dcterms:created>
  <dcterms:modified xsi:type="dcterms:W3CDTF">2022-03-28T13:00:25Z</dcterms:modified>
</cp:coreProperties>
</file>